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8" r:id="rId2"/>
    <p:sldId id="260" r:id="rId3"/>
    <p:sldId id="261" r:id="rId4"/>
    <p:sldId id="264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595"/>
  </p:normalViewPr>
  <p:slideViewPr>
    <p:cSldViewPr snapToGrid="0" snapToObjects="1">
      <p:cViewPr>
        <p:scale>
          <a:sx n="69" d="100"/>
          <a:sy n="69" d="100"/>
        </p:scale>
        <p:origin x="-1566" y="-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3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1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9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4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5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0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4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F18FD1-BBB7-4AC6-90B5-9460832DF0B6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12/02/2020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4DC5F9-3964-46F4-8838-DC394013125D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4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5" y="3053674"/>
            <a:ext cx="2883785" cy="359953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0DE3F9-BAB6-9549-8770-75C629BE4F94}"/>
              </a:ext>
            </a:extLst>
          </p:cNvPr>
          <p:cNvSpPr txBox="1"/>
          <p:nvPr/>
        </p:nvSpPr>
        <p:spPr>
          <a:xfrm>
            <a:off x="1088996" y="246282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/>
          </a:p>
          <a:p>
            <a:pPr algn="ctr"/>
            <a:r>
              <a:rPr lang="en-US" sz="5400" b="1" dirty="0"/>
              <a:t>JFS Post-18 </a:t>
            </a:r>
          </a:p>
          <a:p>
            <a:pPr algn="ctr"/>
            <a:r>
              <a:rPr lang="en-US" sz="5400" b="1" dirty="0"/>
              <a:t>Progression Evening</a:t>
            </a:r>
          </a:p>
        </p:txBody>
      </p:sp>
    </p:spTree>
    <p:extLst>
      <p:ext uri="{BB962C8B-B14F-4D97-AF65-F5344CB8AC3E}">
        <p14:creationId xmlns:p14="http://schemas.microsoft.com/office/powerpoint/2010/main" val="17834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A300975-200A-7640-B351-22ECB8B5BE0A}"/>
              </a:ext>
            </a:extLst>
          </p:cNvPr>
          <p:cNvSpPr txBox="1"/>
          <p:nvPr/>
        </p:nvSpPr>
        <p:spPr>
          <a:xfrm>
            <a:off x="707624" y="144328"/>
            <a:ext cx="1060481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Speakers:</a:t>
            </a:r>
          </a:p>
          <a:p>
            <a:endParaRPr lang="en-US" sz="2000" dirty="0"/>
          </a:p>
          <a:p>
            <a:r>
              <a:rPr lang="en-US" sz="2000" dirty="0" err="1"/>
              <a:t>Dr</a:t>
            </a:r>
            <a:r>
              <a:rPr lang="en-US" sz="2000" dirty="0"/>
              <a:t> Walton – Assistant Head Teacher, Head of Sixth Form</a:t>
            </a:r>
          </a:p>
          <a:p>
            <a:endParaRPr lang="en-US" sz="2000" dirty="0"/>
          </a:p>
          <a:p>
            <a:r>
              <a:rPr lang="en-US" sz="2000" dirty="0" smtClean="0"/>
              <a:t>Julia Samuel – Stuart Young Foundation : Financial support for students</a:t>
            </a:r>
          </a:p>
          <a:p>
            <a:endParaRPr lang="en-US" sz="2000" dirty="0" smtClean="0"/>
          </a:p>
          <a:p>
            <a:r>
              <a:rPr lang="en-US" sz="2000" dirty="0" smtClean="0"/>
              <a:t>Andy </a:t>
            </a:r>
            <a:r>
              <a:rPr lang="en-US" sz="2000" dirty="0"/>
              <a:t>Gardner – JFS Careers Advisor : Choosing your Post-18 Pathway</a:t>
            </a:r>
          </a:p>
          <a:p>
            <a:endParaRPr lang="en-US" sz="2000" dirty="0" smtClean="0"/>
          </a:p>
          <a:p>
            <a:r>
              <a:rPr lang="en-US" sz="2000" dirty="0" smtClean="0"/>
              <a:t>Samar </a:t>
            </a:r>
            <a:r>
              <a:rPr lang="en-US" sz="2000" dirty="0" err="1" smtClean="0"/>
              <a:t>Tantush</a:t>
            </a:r>
            <a:r>
              <a:rPr lang="en-US" sz="2000" dirty="0" smtClean="0"/>
              <a:t>– </a:t>
            </a:r>
            <a:r>
              <a:rPr lang="en-US" sz="2000" dirty="0"/>
              <a:t>University of Nottingham : Completing Competitive </a:t>
            </a:r>
            <a:r>
              <a:rPr lang="en-US" sz="2000" dirty="0" smtClean="0"/>
              <a:t>Applications</a:t>
            </a:r>
          </a:p>
          <a:p>
            <a:endParaRPr lang="en-US" sz="2000" dirty="0"/>
          </a:p>
          <a:p>
            <a:r>
              <a:rPr lang="en-US" sz="2000" dirty="0" smtClean="0"/>
              <a:t>Akeem </a:t>
            </a:r>
            <a:r>
              <a:rPr lang="en-US" sz="2000" dirty="0" err="1" smtClean="0"/>
              <a:t>Wangeh</a:t>
            </a:r>
            <a:r>
              <a:rPr lang="en-US" sz="2000" dirty="0" smtClean="0"/>
              <a:t> – </a:t>
            </a:r>
            <a:r>
              <a:rPr lang="en-US" sz="2000" dirty="0" err="1" smtClean="0"/>
              <a:t>WhiteHat</a:t>
            </a:r>
            <a:r>
              <a:rPr lang="en-US" sz="2000" dirty="0" smtClean="0"/>
              <a:t> : Apprenticeships</a:t>
            </a:r>
            <a:endParaRPr lang="en-US" sz="2000" dirty="0"/>
          </a:p>
          <a:p>
            <a:endParaRPr lang="en-US" sz="2000" dirty="0"/>
          </a:p>
          <a:p>
            <a:r>
              <a:rPr lang="en-US" sz="2800" b="1" i="1" dirty="0"/>
              <a:t>Break out sessions</a:t>
            </a:r>
            <a:r>
              <a:rPr lang="en-US" sz="2000" b="1" dirty="0"/>
              <a:t>:</a:t>
            </a:r>
          </a:p>
          <a:p>
            <a:endParaRPr lang="en-US" sz="2000" b="1" dirty="0"/>
          </a:p>
          <a:p>
            <a:r>
              <a:rPr lang="en-US" sz="2000" dirty="0"/>
              <a:t>Barbara </a:t>
            </a:r>
            <a:r>
              <a:rPr lang="en-US" sz="2000" dirty="0" err="1" smtClean="0"/>
              <a:t>Hamnett</a:t>
            </a:r>
            <a:r>
              <a:rPr lang="en-US" sz="2000" dirty="0" smtClean="0"/>
              <a:t> and Tim Miller </a:t>
            </a:r>
            <a:r>
              <a:rPr lang="en-US" sz="2000" dirty="0"/>
              <a:t>– Medicine applications</a:t>
            </a:r>
          </a:p>
          <a:p>
            <a:endParaRPr lang="en-US" sz="2000" dirty="0"/>
          </a:p>
          <a:p>
            <a:r>
              <a:rPr lang="en-US" sz="2000" dirty="0"/>
              <a:t>Anna Macdonald – Art Foundation </a:t>
            </a:r>
          </a:p>
          <a:p>
            <a:endParaRPr lang="en-US" sz="2000" dirty="0"/>
          </a:p>
          <a:p>
            <a:r>
              <a:rPr lang="en-US" sz="2000" dirty="0" smtClean="0"/>
              <a:t>Timothy </a:t>
            </a:r>
            <a:r>
              <a:rPr lang="en-US" sz="2000" dirty="0" err="1" smtClean="0"/>
              <a:t>Adelani</a:t>
            </a:r>
            <a:r>
              <a:rPr lang="en-US" sz="2000" dirty="0" smtClean="0"/>
              <a:t>– Oxbridge Applications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Andy </a:t>
            </a:r>
            <a:r>
              <a:rPr lang="en-US" sz="2000" dirty="0" smtClean="0"/>
              <a:t>Gardner and Akeem </a:t>
            </a:r>
            <a:r>
              <a:rPr lang="en-US" sz="2000" dirty="0" err="1" smtClean="0"/>
              <a:t>Wangeh</a:t>
            </a:r>
            <a:r>
              <a:rPr lang="en-US" sz="2000" dirty="0" smtClean="0"/>
              <a:t> </a:t>
            </a:r>
            <a:r>
              <a:rPr lang="en-US" sz="2000" dirty="0"/>
              <a:t>- Apprenticeships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8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DABC9E-0AD4-5348-A8FF-9EBA97240FB6}"/>
              </a:ext>
            </a:extLst>
          </p:cNvPr>
          <p:cNvSpPr txBox="1"/>
          <p:nvPr/>
        </p:nvSpPr>
        <p:spPr>
          <a:xfrm>
            <a:off x="702527" y="210026"/>
            <a:ext cx="108389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The Higher Education Context: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Competition remains intense for high demand institutions and the best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Predicted grades, references and personal statements continue to be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GCSE results are increasingly influential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EPQ may form part of any </a:t>
            </a:r>
            <a:r>
              <a:rPr lang="en-US" sz="2400" dirty="0" smtClean="0"/>
              <a:t>offer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Making the right </a:t>
            </a:r>
            <a:r>
              <a:rPr lang="en-US" sz="2400" dirty="0" smtClean="0"/>
              <a:t>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Pathway for Oxford, Cambridge, Medicine and Veterinary Science is different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79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DABC9E-0AD4-5348-A8FF-9EBA97240FB6}"/>
              </a:ext>
            </a:extLst>
          </p:cNvPr>
          <p:cNvSpPr txBox="1"/>
          <p:nvPr/>
        </p:nvSpPr>
        <p:spPr>
          <a:xfrm>
            <a:off x="702527" y="210026"/>
            <a:ext cx="1083898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What should students be doing now:</a:t>
            </a:r>
          </a:p>
          <a:p>
            <a:endParaRPr lang="en-US" sz="24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ind out about university open days, use mystudentevents.com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Mrs</a:t>
            </a:r>
            <a:r>
              <a:rPr lang="en-US" sz="2400" dirty="0" smtClean="0"/>
              <a:t> </a:t>
            </a:r>
            <a:r>
              <a:rPr lang="en-US" sz="2400" dirty="0" err="1" smtClean="0"/>
              <a:t>Levick</a:t>
            </a:r>
            <a:r>
              <a:rPr lang="en-US" sz="2400" dirty="0" smtClean="0"/>
              <a:t> often publishes details of open days around the sixth form study centre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Book places on university summer schools or taster courses. Details can be found online or in the sixth form study centre.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Consider the type and variety of university and the courses that are on offer.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Consider the type and variety of higher level apprenticeships on offer.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 options with parents and teachers </a:t>
            </a:r>
          </a:p>
          <a:p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46881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23" y="91440"/>
            <a:ext cx="1154756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/>
              <a:t>What we do to support students: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n event especially focused on university and apprenticeship pathways for BTEC and CACHE course (dates TBC</a:t>
            </a:r>
            <a:r>
              <a:rPr lang="en-GB" sz="2000" dirty="0" smtClean="0"/>
              <a:t>).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Careers Fair – 30</a:t>
            </a:r>
            <a:r>
              <a:rPr lang="en-GB" sz="2000" baseline="30000" dirty="0"/>
              <a:t>th</a:t>
            </a:r>
            <a:r>
              <a:rPr lang="en-GB" sz="2000" dirty="0"/>
              <a:t> March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Visit to University of Nottingham –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April 2020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Visit to Jesus College, Cambridge – 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April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Futures Programme – 19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May – 24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June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Work Experience (13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the 24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July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Personal statements (as part of the Futures Programme)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Bespoke support for students applying to Oxbridge / Medicine / Veterinary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Bespoke support for students applying for apprenticeship schemes </a:t>
            </a:r>
            <a:endParaRPr lang="en-GB" sz="2000" dirty="0"/>
          </a:p>
          <a:p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49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230" y="271582"/>
            <a:ext cx="1149531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UCAS process</a:t>
            </a:r>
          </a:p>
          <a:p>
            <a:endParaRPr lang="en-GB" dirty="0"/>
          </a:p>
          <a:p>
            <a:r>
              <a:rPr lang="en-GB" sz="2000" dirty="0" smtClean="0"/>
              <a:t>Advise all students to being an application process even if they do not intend to go to university. 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UCAS exams in May will provide the foundation for UCAS predictions (+1)</a:t>
            </a:r>
          </a:p>
          <a:p>
            <a:endParaRPr lang="en-GB" sz="2000" dirty="0"/>
          </a:p>
          <a:p>
            <a:r>
              <a:rPr lang="en-GB" sz="2000" dirty="0" smtClean="0"/>
              <a:t>Students should work on </a:t>
            </a:r>
            <a:r>
              <a:rPr lang="en-US" sz="2000" dirty="0" smtClean="0"/>
              <a:t>personal </a:t>
            </a:r>
            <a:r>
              <a:rPr lang="en-US" sz="2000" dirty="0"/>
              <a:t>statements </a:t>
            </a:r>
            <a:r>
              <a:rPr lang="en-US" sz="2000" dirty="0" smtClean="0"/>
              <a:t>during the summer term and work experience week. These should be submitted to the Head of Year by </a:t>
            </a:r>
            <a:r>
              <a:rPr lang="en-US" sz="2000" b="1" u="sng" dirty="0" smtClean="0"/>
              <a:t>Monday 7</a:t>
            </a:r>
            <a:r>
              <a:rPr lang="en-US" sz="2000" b="1" u="sng" baseline="30000" dirty="0" smtClean="0"/>
              <a:t>th</a:t>
            </a:r>
            <a:r>
              <a:rPr lang="en-US" sz="2000" b="1" u="sng" dirty="0" smtClean="0"/>
              <a:t> September 2021 </a:t>
            </a:r>
          </a:p>
          <a:p>
            <a:endParaRPr lang="en-US" sz="2000" dirty="0"/>
          </a:p>
          <a:p>
            <a:r>
              <a:rPr lang="en-US" sz="2000" dirty="0" smtClean="0"/>
              <a:t>Applications need </a:t>
            </a:r>
            <a:r>
              <a:rPr lang="en-US" sz="2000" dirty="0"/>
              <a:t>to be completed and submitted by </a:t>
            </a:r>
            <a:r>
              <a:rPr lang="en-US" sz="2000" b="1" u="sng" dirty="0" smtClean="0"/>
              <a:t>Friday 25</a:t>
            </a:r>
            <a:r>
              <a:rPr lang="en-US" sz="2000" b="1" u="sng" baseline="30000" dirty="0" smtClean="0"/>
              <a:t>th</a:t>
            </a:r>
            <a:r>
              <a:rPr lang="en-US" sz="2000" b="1" u="sng" dirty="0" smtClean="0"/>
              <a:t> September 2021 </a:t>
            </a:r>
            <a:r>
              <a:rPr lang="en-US" sz="2000" dirty="0" smtClean="0"/>
              <a:t>for </a:t>
            </a:r>
            <a:r>
              <a:rPr lang="en-US" sz="2000" dirty="0"/>
              <a:t>Oxbridge, Medicine and Veterinary Science and Dentistry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algn="ctr"/>
            <a:r>
              <a:rPr lang="en-US" sz="2000" b="1" u="sng" dirty="0">
                <a:solidFill>
                  <a:srgbClr val="FF0000"/>
                </a:solidFill>
              </a:rPr>
              <a:t>UCAS deadline for the above is 15</a:t>
            </a:r>
            <a:r>
              <a:rPr lang="en-US" sz="2000" b="1" u="sng" baseline="30000" dirty="0">
                <a:solidFill>
                  <a:srgbClr val="FF0000"/>
                </a:solidFill>
              </a:rPr>
              <a:t>th</a:t>
            </a:r>
            <a:r>
              <a:rPr lang="en-US" sz="2000" b="1" u="sng" dirty="0">
                <a:solidFill>
                  <a:srgbClr val="FF0000"/>
                </a:solidFill>
              </a:rPr>
              <a:t> October </a:t>
            </a:r>
            <a:r>
              <a:rPr lang="en-US" sz="2000" b="1" u="sng" dirty="0" smtClean="0">
                <a:solidFill>
                  <a:srgbClr val="FF0000"/>
                </a:solidFill>
              </a:rPr>
              <a:t>2020, </a:t>
            </a:r>
            <a:r>
              <a:rPr lang="en-US" sz="2000" b="1" u="sng" dirty="0">
                <a:solidFill>
                  <a:srgbClr val="FF0000"/>
                </a:solidFill>
              </a:rPr>
              <a:t>which is during Sukkot. The school will send applications the last working before Sukkot. 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The deadline for all other </a:t>
            </a:r>
            <a:r>
              <a:rPr lang="en-US" sz="2000" dirty="0" smtClean="0"/>
              <a:t>applications </a:t>
            </a:r>
            <a:r>
              <a:rPr lang="en-US" sz="2000" dirty="0"/>
              <a:t>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</a:rPr>
              <a:t>30 </a:t>
            </a:r>
            <a:r>
              <a:rPr lang="en-US" sz="2000" b="1" u="sng" dirty="0">
                <a:solidFill>
                  <a:srgbClr val="FF0000"/>
                </a:solidFill>
              </a:rPr>
              <a:t>October </a:t>
            </a:r>
            <a:r>
              <a:rPr lang="en-US" sz="2000" b="1" u="sng" dirty="0" smtClean="0">
                <a:solidFill>
                  <a:srgbClr val="FF0000"/>
                </a:solidFill>
              </a:rPr>
              <a:t>2020</a:t>
            </a:r>
            <a:r>
              <a:rPr lang="en-US" sz="2000" dirty="0" smtClean="0"/>
              <a:t>. </a:t>
            </a:r>
            <a:endParaRPr lang="en-US" sz="2000" dirty="0"/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The school will submit all applications by </a:t>
            </a:r>
            <a:r>
              <a:rPr lang="en-US" sz="2000" b="1" u="sng" dirty="0" smtClean="0">
                <a:solidFill>
                  <a:srgbClr val="FF0000"/>
                </a:solidFill>
              </a:rPr>
              <a:t>18</a:t>
            </a:r>
            <a:r>
              <a:rPr lang="en-US" sz="20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u="sng" dirty="0" smtClean="0">
                <a:solidFill>
                  <a:srgbClr val="FF0000"/>
                </a:solidFill>
              </a:rPr>
              <a:t> December 2020</a:t>
            </a:r>
          </a:p>
          <a:p>
            <a:endParaRPr lang="en-US" sz="2000" dirty="0"/>
          </a:p>
          <a:p>
            <a:pPr algn="ctr"/>
            <a:r>
              <a:rPr lang="en-US" sz="2000" dirty="0" smtClean="0"/>
              <a:t>The final UCAS </a:t>
            </a:r>
            <a:r>
              <a:rPr lang="en-US" sz="2000" dirty="0"/>
              <a:t>deadline is the </a:t>
            </a:r>
            <a:r>
              <a:rPr lang="en-US" sz="2000" b="1" u="sng" dirty="0"/>
              <a:t>15</a:t>
            </a:r>
            <a:r>
              <a:rPr lang="en-US" sz="2000" b="1" u="sng" baseline="30000" dirty="0"/>
              <a:t>th</a:t>
            </a:r>
            <a:r>
              <a:rPr lang="en-US" sz="2000" b="1" u="sng" dirty="0"/>
              <a:t> January </a:t>
            </a:r>
            <a:r>
              <a:rPr lang="en-US" sz="2000" b="1" u="sng" dirty="0" smtClean="0"/>
              <a:t>2021</a:t>
            </a:r>
            <a:endParaRPr lang="en-US" sz="2000" b="1" u="sng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64533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467</Words>
  <Application>Microsoft Office PowerPoint</Application>
  <PresentationFormat>Custom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Walton</dc:creator>
  <cp:lastModifiedBy>JFS Teacher</cp:lastModifiedBy>
  <cp:revision>29</cp:revision>
  <dcterms:created xsi:type="dcterms:W3CDTF">2019-02-25T21:18:40Z</dcterms:created>
  <dcterms:modified xsi:type="dcterms:W3CDTF">2020-02-12T10:38:29Z</dcterms:modified>
</cp:coreProperties>
</file>